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3" r:id="rId7"/>
    <p:sldMasterId id="2147484198" r:id="rId8"/>
    <p:sldMasterId id="2147484232" r:id="rId9"/>
  </p:sldMasterIdLst>
  <p:notesMasterIdLst>
    <p:notesMasterId r:id="rId45"/>
  </p:notesMasterIdLst>
  <p:handoutMasterIdLst>
    <p:handoutMasterId r:id="rId46"/>
  </p:handoutMasterIdLst>
  <p:sldIdLst>
    <p:sldId id="778" r:id="rId10"/>
    <p:sldId id="780" r:id="rId11"/>
    <p:sldId id="788" r:id="rId12"/>
    <p:sldId id="935" r:id="rId13"/>
    <p:sldId id="783" r:id="rId14"/>
    <p:sldId id="913" r:id="rId15"/>
    <p:sldId id="914" r:id="rId16"/>
    <p:sldId id="928" r:id="rId17"/>
    <p:sldId id="911" r:id="rId18"/>
    <p:sldId id="901" r:id="rId19"/>
    <p:sldId id="915" r:id="rId20"/>
    <p:sldId id="903" r:id="rId21"/>
    <p:sldId id="904" r:id="rId22"/>
    <p:sldId id="916" r:id="rId23"/>
    <p:sldId id="912" r:id="rId24"/>
    <p:sldId id="905" r:id="rId25"/>
    <p:sldId id="917" r:id="rId26"/>
    <p:sldId id="918" r:id="rId27"/>
    <p:sldId id="919" r:id="rId28"/>
    <p:sldId id="924" r:id="rId29"/>
    <p:sldId id="925" r:id="rId30"/>
    <p:sldId id="907" r:id="rId31"/>
    <p:sldId id="908" r:id="rId32"/>
    <p:sldId id="885" r:id="rId33"/>
    <p:sldId id="886" r:id="rId34"/>
    <p:sldId id="921" r:id="rId35"/>
    <p:sldId id="923" r:id="rId36"/>
    <p:sldId id="920" r:id="rId37"/>
    <p:sldId id="926" r:id="rId38"/>
    <p:sldId id="927" r:id="rId39"/>
    <p:sldId id="868" r:id="rId40"/>
    <p:sldId id="853" r:id="rId41"/>
    <p:sldId id="937" r:id="rId42"/>
    <p:sldId id="938" r:id="rId43"/>
    <p:sldId id="933"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8" d="100"/>
          <a:sy n="78" d="100"/>
        </p:scale>
        <p:origin x="584" y="5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11/30/2014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11/30/2014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11/30/2014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0170D7A-9E18-46B1-96D4-727DBF3F3357}" type="datetime1">
              <a:rPr lang="en-US" smtClean="0"/>
              <a:t>11/30/2014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136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11/30/2014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35295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35581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671632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4050592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9825005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77184722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8743866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290932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8741075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7207544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38154986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1935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7208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7018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1222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4786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98132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060684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54755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65543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4391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4961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934280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106060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4136735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0548519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1284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5523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23544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2158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32879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09585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385870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8668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686781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294736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1507416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1967302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1698794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48615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5823318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116892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2077476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210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42242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805423"/>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4554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96466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32773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0568046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619169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271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448980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60102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13482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34723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363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9273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06555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569079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92974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791773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65817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6798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45679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241990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337684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613720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5298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2565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584587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35175798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6926263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0104929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24933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428288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648736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47169904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80121807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6205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5713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432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05687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6543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169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57138763"/>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0461428"/>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85629015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82169333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7910410"/>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53262"/>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98613077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0156877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739140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181349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983291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82842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86312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7050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1656344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13030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4313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865932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0419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48394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71262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682957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003346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237092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52844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86447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256166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6209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967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20018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4.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3.png"/><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theme" Target="../theme/theme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4.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image" Target="../media/image3.png"/><Relationship Id="rId8"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4.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3.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6.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 id="2147484267"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4151782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79755558"/>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806850442"/>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630882270"/>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134.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msopentech.com/apache-cordova"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visualstudio.com/en-us/explore/cordova-vs.aspx" TargetMode="External"/><Relationship Id="rId2" Type="http://schemas.openxmlformats.org/officeDocument/2006/relationships/hyperlink" Target="http://msdn.microsoft.com/en-us/library/dn757054.aspx" TargetMode="External"/><Relationship Id="rId1" Type="http://schemas.openxmlformats.org/officeDocument/2006/relationships/slideLayout" Target="../slideLayouts/slideLayout6.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5429" y="976497"/>
            <a:ext cx="7644202" cy="5079660"/>
          </a:xfrm>
          <a:prstGeom prst="rect">
            <a:avLst/>
          </a:prstGeom>
          <a:ln>
            <a:solidFill>
              <a:schemeClr val="accent1"/>
            </a:solidFill>
          </a:ln>
        </p:spPr>
      </p:pic>
      <p:sp>
        <p:nvSpPr>
          <p:cNvPr id="4" name="Title 3"/>
          <p:cNvSpPr>
            <a:spLocks noGrp="1"/>
          </p:cNvSpPr>
          <p:nvPr>
            <p:ph type="title"/>
          </p:nvPr>
        </p:nvSpPr>
        <p:spPr/>
        <p:txBody>
          <a:bodyPr/>
          <a:lstStyle/>
          <a:p>
            <a:r>
              <a:rPr lang="en-US" sz="4800" dirty="0" smtClean="0"/>
              <a:t>Visual Studio Tools for Apache Cordova</a:t>
            </a:r>
            <a:endParaRPr lang="en-US" sz="4800" dirty="0"/>
          </a:p>
        </p:txBody>
      </p:sp>
      <p:pic>
        <p:nvPicPr>
          <p:cNvPr id="6" name="Picture 5"/>
          <p:cNvPicPr>
            <a:picLocks noChangeAspect="1"/>
          </p:cNvPicPr>
          <p:nvPr/>
        </p:nvPicPr>
        <p:blipFill>
          <a:blip r:embed="rId3"/>
          <a:stretch>
            <a:fillRect/>
          </a:stretch>
        </p:blipFill>
        <p:spPr>
          <a:xfrm>
            <a:off x="5372099" y="3640818"/>
            <a:ext cx="6464895" cy="2547169"/>
          </a:xfrm>
          <a:prstGeom prst="rect">
            <a:avLst/>
          </a:prstGeom>
          <a:ln>
            <a:solidFill>
              <a:schemeClr val="accent1"/>
            </a:solidFill>
          </a:ln>
        </p:spPr>
      </p:pic>
    </p:spTree>
    <p:extLst>
      <p:ext uri="{BB962C8B-B14F-4D97-AF65-F5344CB8AC3E}">
        <p14:creationId xmlns:p14="http://schemas.microsoft.com/office/powerpoint/2010/main" val="3199345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Cordova Apps</a:t>
            </a:r>
          </a:p>
        </p:txBody>
      </p:sp>
    </p:spTree>
    <p:extLst>
      <p:ext uri="{BB962C8B-B14F-4D97-AF65-F5344CB8AC3E}">
        <p14:creationId xmlns:p14="http://schemas.microsoft.com/office/powerpoint/2010/main" val="19502592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5486" y="2634789"/>
            <a:ext cx="7545116" cy="3902646"/>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3367292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9112" y="1103246"/>
            <a:ext cx="6133137" cy="4930349"/>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Cordova App Starting Point</a:t>
            </a:r>
            <a:endParaRPr lang="en-US" dirty="0"/>
          </a:p>
        </p:txBody>
      </p:sp>
      <p:pic>
        <p:nvPicPr>
          <p:cNvPr id="3" name="Picture 2"/>
          <p:cNvPicPr>
            <a:picLocks noChangeAspect="1"/>
          </p:cNvPicPr>
          <p:nvPr/>
        </p:nvPicPr>
        <p:blipFill>
          <a:blip r:embed="rId3"/>
          <a:stretch>
            <a:fillRect/>
          </a:stretch>
        </p:blipFill>
        <p:spPr>
          <a:xfrm>
            <a:off x="5028723" y="4510862"/>
            <a:ext cx="4785360" cy="2263140"/>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5028723" y="1719825"/>
            <a:ext cx="6141720" cy="2510790"/>
          </a:xfrm>
          <a:prstGeom prst="rect">
            <a:avLst/>
          </a:prstGeom>
          <a:ln>
            <a:solidFill>
              <a:schemeClr val="bg1">
                <a:lumMod val="50000"/>
              </a:schemeClr>
            </a:solidFill>
          </a:ln>
        </p:spPr>
      </p:pic>
      <p:cxnSp>
        <p:nvCxnSpPr>
          <p:cNvPr id="7" name="Straight Arrow Connector 6"/>
          <p:cNvCxnSpPr/>
          <p:nvPr/>
        </p:nvCxnSpPr>
        <p:spPr>
          <a:xfrm flipV="1">
            <a:off x="2396359" y="3079531"/>
            <a:ext cx="2385848" cy="143133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22786" y="5255172"/>
            <a:ext cx="2522483" cy="1051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1034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1043" y="3748308"/>
            <a:ext cx="10135936" cy="2760977"/>
          </a:xfrm>
          <a:prstGeom prst="rect">
            <a:avLst/>
          </a:prstGeom>
        </p:spPr>
      </p:pic>
      <p:sp>
        <p:nvSpPr>
          <p:cNvPr id="2" name="Title 1"/>
          <p:cNvSpPr>
            <a:spLocks noGrp="1"/>
          </p:cNvSpPr>
          <p:nvPr>
            <p:ph type="title"/>
          </p:nvPr>
        </p:nvSpPr>
        <p:spPr/>
        <p:txBody>
          <a:bodyPr/>
          <a:lstStyle/>
          <a:p>
            <a:r>
              <a:rPr lang="en-US" dirty="0" smtClean="0"/>
              <a:t>Selecting a Debug Target</a:t>
            </a:r>
            <a:endParaRPr lang="en-US" dirty="0"/>
          </a:p>
        </p:txBody>
      </p:sp>
      <p:sp>
        <p:nvSpPr>
          <p:cNvPr id="3" name="Text Placeholder 2"/>
          <p:cNvSpPr>
            <a:spLocks noGrp="1"/>
          </p:cNvSpPr>
          <p:nvPr>
            <p:ph type="body" sz="quarter" idx="10"/>
          </p:nvPr>
        </p:nvSpPr>
        <p:spPr/>
        <p:txBody>
          <a:bodyPr/>
          <a:lstStyle/>
          <a:p>
            <a:r>
              <a:rPr lang="en-US" dirty="0" smtClean="0"/>
              <a:t>Android</a:t>
            </a:r>
          </a:p>
          <a:p>
            <a:r>
              <a:rPr lang="en-US" dirty="0" smtClean="0"/>
              <a:t>Windows Phone</a:t>
            </a:r>
          </a:p>
          <a:p>
            <a:r>
              <a:rPr lang="en-US" dirty="0" smtClean="0"/>
              <a:t>Other Windows Devices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785275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1043" y="4213908"/>
            <a:ext cx="8149264" cy="1996463"/>
          </a:xfrm>
          <a:prstGeom prst="rect">
            <a:avLst/>
          </a:prstGeom>
        </p:spPr>
      </p:pic>
      <p:sp>
        <p:nvSpPr>
          <p:cNvPr id="2" name="Title 1"/>
          <p:cNvSpPr>
            <a:spLocks noGrp="1"/>
          </p:cNvSpPr>
          <p:nvPr>
            <p:ph type="title"/>
          </p:nvPr>
        </p:nvSpPr>
        <p:spPr/>
        <p:txBody>
          <a:bodyPr/>
          <a:lstStyle/>
          <a:p>
            <a:r>
              <a:rPr lang="en-US" dirty="0" smtClean="0"/>
              <a:t>Android Emulators and Debugging</a:t>
            </a:r>
            <a:endParaRPr lang="en-US" dirty="0"/>
          </a:p>
        </p:txBody>
      </p:sp>
      <p:sp>
        <p:nvSpPr>
          <p:cNvPr id="3" name="Text Placeholder 2"/>
          <p:cNvSpPr>
            <a:spLocks noGrp="1"/>
          </p:cNvSpPr>
          <p:nvPr>
            <p:ph type="body" sz="quarter" idx="10"/>
          </p:nvPr>
        </p:nvSpPr>
        <p:spPr/>
        <p:txBody>
          <a:bodyPr/>
          <a:lstStyle/>
          <a:p>
            <a:r>
              <a:rPr lang="en-GB" dirty="0" smtClean="0"/>
              <a:t>Apache </a:t>
            </a:r>
            <a:r>
              <a:rPr lang="en-GB" dirty="0"/>
              <a:t>Ripple </a:t>
            </a:r>
            <a:r>
              <a:rPr lang="en-GB" dirty="0" smtClean="0"/>
              <a:t>emulator</a:t>
            </a:r>
          </a:p>
          <a:p>
            <a:r>
              <a:rPr lang="en-GB" dirty="0" smtClean="0"/>
              <a:t>Android emulator</a:t>
            </a:r>
          </a:p>
          <a:p>
            <a:r>
              <a:rPr lang="en-GB" dirty="0" err="1" smtClean="0"/>
              <a:t>Genymotion</a:t>
            </a:r>
            <a:r>
              <a:rPr lang="en-GB" dirty="0" smtClean="0"/>
              <a:t> emulator</a:t>
            </a:r>
          </a:p>
          <a:p>
            <a:r>
              <a:rPr lang="en-GB" dirty="0" smtClean="0"/>
              <a:t>Android </a:t>
            </a:r>
            <a:r>
              <a:rPr lang="en-GB" dirty="0"/>
              <a:t>device </a:t>
            </a:r>
          </a:p>
          <a:p>
            <a:endParaRPr lang="en-GB"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3451726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452" y="2726876"/>
            <a:ext cx="8812066" cy="401611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00" dirty="0" smtClean="0"/>
              <a:t>Included with Android SDK</a:t>
            </a:r>
          </a:p>
          <a:p>
            <a:r>
              <a:rPr lang="en-US" sz="3600" dirty="0" smtClean="0"/>
              <a:t>Runs inside Chrome browser</a:t>
            </a:r>
            <a:endParaRPr lang="en-US" sz="3600" dirty="0"/>
          </a:p>
        </p:txBody>
      </p:sp>
    </p:spTree>
    <p:extLst>
      <p:ext uri="{BB962C8B-B14F-4D97-AF65-F5344CB8AC3E}">
        <p14:creationId xmlns:p14="http://schemas.microsoft.com/office/powerpoint/2010/main" val="2855917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Debugging with Windows Phone</a:t>
            </a:r>
            <a:endParaRPr lang="en-US" sz="4800" dirty="0"/>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1249279" y="3029025"/>
            <a:ext cx="6244597" cy="3462970"/>
          </a:xfrm>
          <a:prstGeom prst="rect">
            <a:avLst/>
          </a:prstGeom>
        </p:spPr>
      </p:pic>
    </p:spTree>
    <p:extLst>
      <p:ext uri="{BB962C8B-B14F-4D97-AF65-F5344CB8AC3E}">
        <p14:creationId xmlns:p14="http://schemas.microsoft.com/office/powerpoint/2010/main" val="184943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Running a Cordova App Project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00579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Office </a:t>
            </a:r>
            <a:r>
              <a:rPr lang="en-US" sz="7200" dirty="0" smtClean="0"/>
              <a:t>365</a:t>
            </a:r>
            <a:endParaRPr lang="en-US" sz="7200" dirty="0"/>
          </a:p>
        </p:txBody>
      </p:sp>
    </p:spTree>
    <p:extLst>
      <p:ext uri="{BB962C8B-B14F-4D97-AF65-F5344CB8AC3E}">
        <p14:creationId xmlns:p14="http://schemas.microsoft.com/office/powerpoint/2010/main" val="17573577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Cordova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pic>
        <p:nvPicPr>
          <p:cNvPr id="12" name="Picture 11"/>
          <p:cNvPicPr>
            <a:picLocks noChangeAspect="1"/>
          </p:cNvPicPr>
          <p:nvPr/>
        </p:nvPicPr>
        <p:blipFill>
          <a:blip r:embed="rId3"/>
          <a:stretch>
            <a:fillRect/>
          </a:stretch>
        </p:blipFill>
        <p:spPr>
          <a:xfrm>
            <a:off x="1405844" y="1751526"/>
            <a:ext cx="5278735" cy="2735762"/>
          </a:xfrm>
          <a:prstGeom prst="rect">
            <a:avLst/>
          </a:prstGeom>
        </p:spPr>
      </p:pic>
    </p:spTree>
    <p:extLst>
      <p:ext uri="{BB962C8B-B14F-4D97-AF65-F5344CB8AC3E}">
        <p14:creationId xmlns:p14="http://schemas.microsoft.com/office/powerpoint/2010/main" val="2529310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536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 Libraries</a:t>
            </a:r>
            <a:endParaRPr lang="en-US" dirty="0"/>
          </a:p>
        </p:txBody>
      </p:sp>
      <p:sp>
        <p:nvSpPr>
          <p:cNvPr id="4" name="Text Placeholder 3"/>
          <p:cNvSpPr>
            <a:spLocks noGrp="1"/>
          </p:cNvSpPr>
          <p:nvPr>
            <p:ph type="body" sz="quarter" idx="10"/>
          </p:nvPr>
        </p:nvSpPr>
        <p:spPr/>
        <p:txBody>
          <a:bodyPr/>
          <a:lstStyle/>
          <a:p>
            <a:r>
              <a:rPr lang="en-US" dirty="0" smtClean="0"/>
              <a:t>Added with Connected Service</a:t>
            </a:r>
          </a:p>
          <a:p>
            <a:pPr lvl="1"/>
            <a:r>
              <a:rPr lang="en-US" dirty="0" smtClean="0"/>
              <a:t>Provides JS libraries for AAD authentication</a:t>
            </a:r>
          </a:p>
          <a:p>
            <a:pPr lvl="1"/>
            <a:r>
              <a:rPr lang="en-US" dirty="0" smtClean="0"/>
              <a:t>Provides JS libraries for accessing Exchange</a:t>
            </a:r>
          </a:p>
          <a:p>
            <a:pPr lvl="1"/>
            <a:r>
              <a:rPr lang="en-US" dirty="0"/>
              <a:t>Provides JS libraries for accessing </a:t>
            </a:r>
            <a:r>
              <a:rPr lang="en-US" dirty="0" smtClean="0"/>
              <a:t>SharePoint</a:t>
            </a:r>
            <a:endParaRPr lang="en-US" dirty="0"/>
          </a:p>
        </p:txBody>
      </p:sp>
      <p:pic>
        <p:nvPicPr>
          <p:cNvPr id="5" name="Picture 4"/>
          <p:cNvPicPr>
            <a:picLocks noChangeAspect="1"/>
          </p:cNvPicPr>
          <p:nvPr/>
        </p:nvPicPr>
        <p:blipFill>
          <a:blip r:embed="rId2"/>
          <a:stretch>
            <a:fillRect/>
          </a:stretch>
        </p:blipFill>
        <p:spPr>
          <a:xfrm>
            <a:off x="7730530" y="661307"/>
            <a:ext cx="3670668" cy="5272087"/>
          </a:xfrm>
          <a:prstGeom prst="rect">
            <a:avLst/>
          </a:prstGeom>
          <a:ln>
            <a:solidFill>
              <a:schemeClr val="accent1"/>
            </a:solidFill>
          </a:ln>
        </p:spPr>
      </p:pic>
    </p:spTree>
    <p:extLst>
      <p:ext uri="{BB962C8B-B14F-4D97-AF65-F5344CB8AC3E}">
        <p14:creationId xmlns:p14="http://schemas.microsoft.com/office/powerpoint/2010/main" val="419974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Loading Scripts in o365loader.js</a:t>
            </a:r>
            <a:endParaRPr lang="en-US" dirty="0"/>
          </a:p>
        </p:txBody>
      </p:sp>
      <p:sp>
        <p:nvSpPr>
          <p:cNvPr id="10" name="Text Placeholder 9"/>
          <p:cNvSpPr>
            <a:spLocks noGrp="1"/>
          </p:cNvSpPr>
          <p:nvPr>
            <p:ph type="body" sz="quarter" idx="10"/>
          </p:nvPr>
        </p:nvSpPr>
        <p:spPr>
          <a:xfrm>
            <a:off x="519113" y="1447799"/>
            <a:ext cx="11139488" cy="2043636"/>
          </a:xfrm>
        </p:spPr>
        <p:txBody>
          <a:bodyPr/>
          <a:lstStyle/>
          <a:p>
            <a:r>
              <a:rPr lang="en-US" dirty="0" smtClean="0"/>
              <a:t>o365loader.js adds O365 scripts to page</a:t>
            </a:r>
          </a:p>
        </p:txBody>
      </p:sp>
      <p:pic>
        <p:nvPicPr>
          <p:cNvPr id="5" name="Picture 4"/>
          <p:cNvPicPr>
            <a:picLocks noChangeAspect="1"/>
          </p:cNvPicPr>
          <p:nvPr/>
        </p:nvPicPr>
        <p:blipFill>
          <a:blip r:embed="rId2"/>
          <a:stretch>
            <a:fillRect/>
          </a:stretch>
        </p:blipFill>
        <p:spPr>
          <a:xfrm>
            <a:off x="934846" y="2336976"/>
            <a:ext cx="8077200" cy="397192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9336942" y="1447799"/>
            <a:ext cx="2541448" cy="3647332"/>
          </a:xfrm>
          <a:prstGeom prst="rect">
            <a:avLst/>
          </a:prstGeom>
          <a:ln>
            <a:solidFill>
              <a:schemeClr val="accent1"/>
            </a:solidFill>
          </a:ln>
        </p:spPr>
      </p:pic>
      <p:cxnSp>
        <p:nvCxnSpPr>
          <p:cNvPr id="4" name="Straight Arrow Connector 3"/>
          <p:cNvCxnSpPr/>
          <p:nvPr/>
        </p:nvCxnSpPr>
        <p:spPr>
          <a:xfrm flipH="1">
            <a:off x="8513379" y="3969869"/>
            <a:ext cx="1348828" cy="70614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9521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with the Office 365 APIs</a:t>
            </a:r>
            <a:endParaRPr lang="en-US" dirty="0"/>
          </a:p>
        </p:txBody>
      </p:sp>
      <p:pic>
        <p:nvPicPr>
          <p:cNvPr id="6" name="Picture 5"/>
          <p:cNvPicPr>
            <a:picLocks noChangeAspect="1"/>
          </p:cNvPicPr>
          <p:nvPr/>
        </p:nvPicPr>
        <p:blipFill>
          <a:blip r:embed="rId2"/>
          <a:stretch>
            <a:fillRect/>
          </a:stretch>
        </p:blipFill>
        <p:spPr>
          <a:xfrm>
            <a:off x="519112" y="1162846"/>
            <a:ext cx="9343680" cy="3980654"/>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9487651" y="2932782"/>
            <a:ext cx="2336843" cy="4124820"/>
          </a:xfrm>
          <a:prstGeom prst="rect">
            <a:avLst/>
          </a:prstGeom>
        </p:spPr>
      </p:pic>
    </p:spTree>
    <p:extLst>
      <p:ext uri="{BB962C8B-B14F-4D97-AF65-F5344CB8AC3E}">
        <p14:creationId xmlns:p14="http://schemas.microsoft.com/office/powerpoint/2010/main" val="801262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App using Windows Phone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4" name="Picture 3"/>
          <p:cNvPicPr>
            <a:picLocks noChangeAspect="1"/>
          </p:cNvPicPr>
          <p:nvPr/>
        </p:nvPicPr>
        <p:blipFill>
          <a:blip r:embed="rId2"/>
          <a:stretch>
            <a:fillRect/>
          </a:stretch>
        </p:blipFill>
        <p:spPr>
          <a:xfrm>
            <a:off x="995176" y="1209135"/>
            <a:ext cx="2940541" cy="5190422"/>
          </a:xfrm>
          <a:prstGeom prst="rect">
            <a:avLst/>
          </a:prstGeom>
        </p:spPr>
      </p:pic>
      <p:pic>
        <p:nvPicPr>
          <p:cNvPr id="5" name="Picture 4"/>
          <p:cNvPicPr>
            <a:picLocks noChangeAspect="1"/>
          </p:cNvPicPr>
          <p:nvPr/>
        </p:nvPicPr>
        <p:blipFill>
          <a:blip r:embed="rId3"/>
          <a:stretch>
            <a:fillRect/>
          </a:stretch>
        </p:blipFill>
        <p:spPr>
          <a:xfrm>
            <a:off x="4705405" y="1202191"/>
            <a:ext cx="2872826" cy="5154639"/>
          </a:xfrm>
          <a:prstGeom prst="rect">
            <a:avLst/>
          </a:prstGeom>
        </p:spPr>
      </p:pic>
      <p:pic>
        <p:nvPicPr>
          <p:cNvPr id="6" name="Picture 5"/>
          <p:cNvPicPr>
            <a:picLocks noChangeAspect="1"/>
          </p:cNvPicPr>
          <p:nvPr/>
        </p:nvPicPr>
        <p:blipFill>
          <a:blip r:embed="rId4"/>
          <a:stretch>
            <a:fillRect/>
          </a:stretch>
        </p:blipFill>
        <p:spPr>
          <a:xfrm>
            <a:off x="8363465" y="1202191"/>
            <a:ext cx="2858530" cy="5154640"/>
          </a:xfrm>
          <a:prstGeom prst="rect">
            <a:avLst/>
          </a:prstGeom>
        </p:spPr>
      </p:pic>
      <p:sp>
        <p:nvSpPr>
          <p:cNvPr id="7" name="Right Arrow 6"/>
          <p:cNvSpPr/>
          <p:nvPr/>
        </p:nvSpPr>
        <p:spPr bwMode="auto">
          <a:xfrm>
            <a:off x="4078014" y="3195145"/>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7677793" y="3189894"/>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6183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the CordovaOffice365API App Project</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282861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a:t>
            </a:r>
            <a:r>
              <a:rPr lang="en-US" sz="7200" dirty="0" err="1"/>
              <a:t>AngularJS</a:t>
            </a:r>
            <a:endParaRPr lang="en-US" sz="7200" dirty="0"/>
          </a:p>
        </p:txBody>
      </p:sp>
    </p:spTree>
    <p:extLst>
      <p:ext uri="{BB962C8B-B14F-4D97-AF65-F5344CB8AC3E}">
        <p14:creationId xmlns:p14="http://schemas.microsoft.com/office/powerpoint/2010/main" val="12428869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Cordova Overview</a:t>
            </a:r>
          </a:p>
          <a:p>
            <a:r>
              <a:rPr lang="en-US" dirty="0" smtClean="0"/>
              <a:t>Developing Cordova Apps</a:t>
            </a:r>
          </a:p>
          <a:p>
            <a:r>
              <a:rPr lang="en-US" dirty="0" smtClean="0"/>
              <a:t>Cordova Apps and Office 365</a:t>
            </a:r>
          </a:p>
          <a:p>
            <a:r>
              <a:rPr lang="en-US" dirty="0"/>
              <a:t>Cordova </a:t>
            </a:r>
            <a:r>
              <a:rPr lang="en-US" dirty="0" smtClean="0"/>
              <a:t>Apps and </a:t>
            </a:r>
            <a:r>
              <a:rPr lang="en-US" dirty="0" err="1" smtClean="0"/>
              <a:t>AngularJS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an Cordova/Angular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501800" y="1208689"/>
            <a:ext cx="3577661" cy="5490535"/>
          </a:xfrm>
          <a:prstGeom prst="rect">
            <a:avLst/>
          </a:prstGeom>
        </p:spPr>
      </p:pic>
    </p:spTree>
    <p:extLst>
      <p:ext uri="{BB962C8B-B14F-4D97-AF65-F5344CB8AC3E}">
        <p14:creationId xmlns:p14="http://schemas.microsoft.com/office/powerpoint/2010/main" val="26062386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the </a:t>
            </a:r>
            <a:r>
              <a:rPr lang="en-US" dirty="0" err="1" smtClean="0"/>
              <a:t>CordovaAngular</a:t>
            </a:r>
            <a:r>
              <a:rPr lang="en-US" dirty="0" smtClean="0"/>
              <a:t>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Cordova Overview</a:t>
            </a:r>
          </a:p>
          <a:p>
            <a:r>
              <a:rPr lang="en-US" dirty="0"/>
              <a:t>Developing Cordova Apps</a:t>
            </a:r>
          </a:p>
          <a:p>
            <a:r>
              <a:rPr lang="en-US" dirty="0"/>
              <a:t>Cordova Apps and Office 365</a:t>
            </a:r>
          </a:p>
          <a:p>
            <a:r>
              <a:rPr lang="en-US" dirty="0"/>
              <a:t>Cordova Apps and </a:t>
            </a:r>
            <a:r>
              <a:rPr lang="en-US" dirty="0" err="1"/>
              <a:t>AngularJS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27995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98415855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1657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286072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Cordova </a:t>
            </a:r>
            <a:r>
              <a:rPr lang="en-US" dirty="0" smtClean="0"/>
              <a:t>Overview</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12043213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00" dirty="0" smtClean="0"/>
              <a:t>A platform for developing hybrid apps with HTML, CSS and JavaScript</a:t>
            </a:r>
          </a:p>
          <a:p>
            <a:r>
              <a:rPr lang="en-US" sz="2800" dirty="0" smtClean="0"/>
              <a:t>An open source collection of JavaScript device APIs</a:t>
            </a:r>
          </a:p>
          <a:p>
            <a:r>
              <a:rPr lang="en-US" sz="2800" dirty="0" smtClean="0"/>
              <a:t>Something that abstracts away device specific APIs</a:t>
            </a:r>
          </a:p>
          <a:p>
            <a:r>
              <a:rPr lang="en-US" sz="2800" dirty="0" smtClean="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448722" y="3450646"/>
            <a:ext cx="7432214" cy="3265464"/>
          </a:xfrm>
          <a:prstGeom prst="rect">
            <a:avLst/>
          </a:prstGeom>
          <a:ln>
            <a:solidFill>
              <a:schemeClr val="bg1">
                <a:lumMod val="50000"/>
              </a:schemeClr>
            </a:solidFill>
          </a:ln>
        </p:spPr>
      </p:pic>
    </p:spTree>
    <p:extLst>
      <p:ext uri="{BB962C8B-B14F-4D97-AF65-F5344CB8AC3E}">
        <p14:creationId xmlns:p14="http://schemas.microsoft.com/office/powerpoint/2010/main" val="11751950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Cordova in Visual Studio</a:t>
            </a:r>
            <a:endParaRPr lang="en-US" dirty="0"/>
          </a:p>
        </p:txBody>
      </p:sp>
      <p:sp>
        <p:nvSpPr>
          <p:cNvPr id="3" name="Text Placeholder 2"/>
          <p:cNvSpPr>
            <a:spLocks noGrp="1"/>
          </p:cNvSpPr>
          <p:nvPr>
            <p:ph type="body" sz="quarter" idx="10"/>
          </p:nvPr>
        </p:nvSpPr>
        <p:spPr/>
        <p:txBody>
          <a:bodyPr/>
          <a:lstStyle/>
          <a:p>
            <a:r>
              <a:rPr lang="en-US" dirty="0" smtClean="0"/>
              <a:t>MS </a:t>
            </a:r>
            <a:r>
              <a:rPr lang="en-US" dirty="0"/>
              <a:t>Open Tech </a:t>
            </a:r>
            <a:r>
              <a:rPr lang="en-US" dirty="0" smtClean="0"/>
              <a:t>maintains </a:t>
            </a:r>
            <a:r>
              <a:rPr lang="en-US" dirty="0"/>
              <a:t>Windows devices support</a:t>
            </a:r>
          </a:p>
          <a:p>
            <a:pPr lvl="1"/>
            <a:r>
              <a:rPr lang="en-US" dirty="0" smtClean="0">
                <a:hlinkClick r:id="rId2"/>
              </a:rPr>
              <a:t>http</a:t>
            </a:r>
            <a:r>
              <a:rPr lang="en-US" dirty="0">
                <a:hlinkClick r:id="rId2"/>
              </a:rPr>
              <a:t>://</a:t>
            </a:r>
            <a:r>
              <a:rPr lang="en-US" dirty="0" smtClean="0">
                <a:hlinkClick r:id="rId2"/>
              </a:rPr>
              <a:t>msopentech.com/apache-cordova</a:t>
            </a:r>
            <a:r>
              <a:rPr lang="en-US" dirty="0" smtClean="0"/>
              <a:t> </a:t>
            </a:r>
            <a:endParaRPr lang="en-US" dirty="0"/>
          </a:p>
          <a:p>
            <a:pPr lvl="1"/>
            <a:r>
              <a:rPr lang="en-US" dirty="0" smtClean="0"/>
              <a:t>Provides developer environment support for CLI and Visual Studio</a:t>
            </a:r>
            <a:endParaRPr lang="en-US" dirty="0"/>
          </a:p>
          <a:p>
            <a:r>
              <a:rPr lang="en-US" dirty="0" smtClean="0"/>
              <a:t>Command </a:t>
            </a:r>
            <a:r>
              <a:rPr lang="en-US" dirty="0"/>
              <a:t>Line tools (CLI)</a:t>
            </a:r>
          </a:p>
          <a:p>
            <a:pPr lvl="1"/>
            <a:r>
              <a:rPr lang="en-US" dirty="0" smtClean="0"/>
              <a:t>most </a:t>
            </a:r>
            <a:r>
              <a:rPr lang="en-US" dirty="0"/>
              <a:t>popular amongst Web developers</a:t>
            </a:r>
          </a:p>
          <a:p>
            <a:pPr lvl="1"/>
            <a:r>
              <a:rPr lang="en-US" dirty="0" smtClean="0"/>
              <a:t>can </a:t>
            </a:r>
            <a:r>
              <a:rPr lang="en-US" dirty="0"/>
              <a:t>use </a:t>
            </a:r>
            <a:r>
              <a:rPr lang="en-US" dirty="0" err="1"/>
              <a:t>PhoneGap</a:t>
            </a:r>
            <a:r>
              <a:rPr lang="en-US" dirty="0"/>
              <a:t> Build service to build across platforms</a:t>
            </a:r>
          </a:p>
          <a:p>
            <a:r>
              <a:rPr lang="en-US" dirty="0" smtClean="0"/>
              <a:t>Visual </a:t>
            </a:r>
            <a:r>
              <a:rPr lang="en-US" dirty="0"/>
              <a:t>Studio integration (MDD)</a:t>
            </a:r>
          </a:p>
          <a:p>
            <a:pPr lvl="1"/>
            <a:r>
              <a:rPr lang="en-US" dirty="0" smtClean="0"/>
              <a:t>Full integration with Visual Studio including emulators, cross-debugging, etc.</a:t>
            </a:r>
          </a:p>
          <a:p>
            <a:pPr lvl="1"/>
            <a:r>
              <a:rPr lang="en-US" dirty="0" smtClean="0"/>
              <a:t>Builds </a:t>
            </a:r>
            <a:r>
              <a:rPr lang="en-US" dirty="0"/>
              <a:t>for iOS, Android, Windows Phone and Windows Store</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505685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Developer Environment</a:t>
            </a:r>
            <a:endParaRPr lang="en-US" dirty="0"/>
          </a:p>
        </p:txBody>
      </p:sp>
      <p:sp>
        <p:nvSpPr>
          <p:cNvPr id="3" name="Text Placeholder 2"/>
          <p:cNvSpPr>
            <a:spLocks noGrp="1"/>
          </p:cNvSpPr>
          <p:nvPr>
            <p:ph type="body" sz="quarter" idx="10"/>
          </p:nvPr>
        </p:nvSpPr>
        <p:spPr/>
        <p:txBody>
          <a:bodyPr/>
          <a:lstStyle/>
          <a:p>
            <a:r>
              <a:rPr lang="en-US" dirty="0" smtClean="0"/>
              <a:t>Installation Documentation</a:t>
            </a:r>
          </a:p>
          <a:p>
            <a:pPr lvl="1"/>
            <a:r>
              <a:rPr lang="en-US" dirty="0" smtClean="0">
                <a:hlinkClick r:id="rId2"/>
              </a:rPr>
              <a:t>http://</a:t>
            </a:r>
            <a:r>
              <a:rPr lang="en-US" dirty="0" smtClean="0">
                <a:hlinkClick r:id="rId2"/>
              </a:rPr>
              <a:t>msdn.microsoft.com/en-us/library/dn757054.aspx</a:t>
            </a:r>
            <a:endParaRPr lang="en-US" dirty="0"/>
          </a:p>
          <a:p>
            <a:pPr lvl="1"/>
            <a:r>
              <a:rPr lang="en-US" sz="2400" spc="0" dirty="0" smtClean="0">
                <a:latin typeface="+mn-lt"/>
                <a:hlinkClick r:id="rId3"/>
              </a:rPr>
              <a:t>http</a:t>
            </a:r>
            <a:r>
              <a:rPr lang="en-US" sz="2400" spc="0" dirty="0">
                <a:latin typeface="+mn-lt"/>
                <a:hlinkClick r:id="rId3"/>
              </a:rPr>
              <a:t>://www.visualstudio.com/en-us/explore/cordova-vs.aspx</a:t>
            </a:r>
            <a:r>
              <a:rPr lang="en-US" sz="2400" spc="0" dirty="0">
                <a:latin typeface="+mn-lt"/>
              </a:rPr>
              <a:t> </a:t>
            </a:r>
          </a:p>
          <a:p>
            <a:r>
              <a:rPr lang="en-US" dirty="0" smtClean="0"/>
              <a:t>Setup Overview</a:t>
            </a:r>
          </a:p>
          <a:p>
            <a:pPr lvl="1"/>
            <a:r>
              <a:rPr lang="en-US" dirty="0" smtClean="0"/>
              <a:t>Windows </a:t>
            </a:r>
            <a:r>
              <a:rPr lang="en-US" dirty="0" smtClean="0"/>
              <a:t>7, 8.1 </a:t>
            </a:r>
            <a:r>
              <a:rPr lang="en-US" dirty="0" smtClean="0"/>
              <a:t>or Windows Server 2012 R2</a:t>
            </a:r>
          </a:p>
          <a:p>
            <a:pPr lvl="1"/>
            <a:r>
              <a:rPr lang="en-US" dirty="0" smtClean="0"/>
              <a:t>Visual Studio 2013 with Update </a:t>
            </a:r>
            <a:r>
              <a:rPr lang="en-US" dirty="0" smtClean="0"/>
              <a:t>4 </a:t>
            </a:r>
            <a:r>
              <a:rPr lang="en-US" dirty="0" smtClean="0"/>
              <a:t>with Windows Phone SDK</a:t>
            </a:r>
          </a:p>
          <a:p>
            <a:pPr lvl="1"/>
            <a:r>
              <a:rPr lang="en-US" dirty="0" smtClean="0"/>
              <a:t>Visual Studio Tools for Apache Cordova CTP 3.0</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4"/>
          <a:stretch>
            <a:fillRect/>
          </a:stretch>
        </p:blipFill>
        <p:spPr>
          <a:xfrm>
            <a:off x="9262497" y="1447799"/>
            <a:ext cx="2483530" cy="3184635"/>
          </a:xfrm>
          <a:prstGeom prst="rect">
            <a:avLst/>
          </a:prstGeom>
        </p:spPr>
      </p:pic>
    </p:spTree>
    <p:extLst>
      <p:ext uri="{BB962C8B-B14F-4D97-AF65-F5344CB8AC3E}">
        <p14:creationId xmlns:p14="http://schemas.microsoft.com/office/powerpoint/2010/main" val="118194990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purl.org/dc/elements/1.1/"/>
    <ds:schemaRef ds:uri="http://schemas.openxmlformats.org/package/2006/metadata/core-properties"/>
    <ds:schemaRef ds:uri="5fad15d0-477e-40da-a20d-40d4ca777cbd"/>
    <ds:schemaRef ds:uri="http://schemas.microsoft.com/office/infopath/2007/PartnerControls"/>
    <ds:schemaRef ds:uri="http://purl.org/dc/terms/"/>
    <ds:schemaRef ds:uri="http://schemas.microsoft.com/office/2006/metadata/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922</Words>
  <Application>Microsoft Office PowerPoint</Application>
  <PresentationFormat>Custom</PresentationFormat>
  <Paragraphs>171</Paragraphs>
  <Slides>35</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TEE14 Speaker PPT Template</vt:lpstr>
      <vt:lpstr>3_Metro Presentation</vt:lpstr>
      <vt:lpstr>1_TEE14 Speaker PPT Template</vt:lpstr>
      <vt:lpstr>2_TEE14 Speaker PPT Template</vt:lpstr>
      <vt:lpstr>Office 365 Development</vt:lpstr>
      <vt:lpstr>Cordova Development with Office 365​ APIs in Visual Studio 2013</vt:lpstr>
      <vt:lpstr>Agenda </vt:lpstr>
      <vt:lpstr>Vision</vt:lpstr>
      <vt:lpstr>Cordova Overview</vt:lpstr>
      <vt:lpstr>What is a Hybrid App?</vt:lpstr>
      <vt:lpstr>What is Cordova?</vt:lpstr>
      <vt:lpstr>Cordova in Visual Studio</vt:lpstr>
      <vt:lpstr>Setting Up Your Developer Environment</vt:lpstr>
      <vt:lpstr>Visual Studio Tools for Apache Cordova</vt:lpstr>
      <vt:lpstr>Developing Cordova Apps</vt:lpstr>
      <vt:lpstr>Creating a Cordova App</vt:lpstr>
      <vt:lpstr>Cordova App Starting Point</vt:lpstr>
      <vt:lpstr>Selecting a Debug Target</vt:lpstr>
      <vt:lpstr>Android Emulators and Debugging</vt:lpstr>
      <vt:lpstr>Debugging with Ripple</vt:lpstr>
      <vt:lpstr>Debugging with Windows Phone</vt:lpstr>
      <vt:lpstr>PowerPoint Presentation</vt:lpstr>
      <vt:lpstr>Cordova Apps and Office 365</vt:lpstr>
      <vt:lpstr>Adding Connected Services</vt:lpstr>
      <vt:lpstr>Connected Services Permissions</vt:lpstr>
      <vt:lpstr>Office 365 API Libraries</vt:lpstr>
      <vt:lpstr>Loading Scripts in o365loader.js</vt:lpstr>
      <vt:lpstr>Contacts</vt:lpstr>
      <vt:lpstr>Calendar Events</vt:lpstr>
      <vt:lpstr>Connecting with the Office 365 APIs</vt:lpstr>
      <vt:lpstr>Testing the App using Windows Phone</vt:lpstr>
      <vt:lpstr>PowerPoint Presentation</vt:lpstr>
      <vt:lpstr>Cordova Apps and AngularJS</vt:lpstr>
      <vt:lpstr>Structure of an Cordova/Angular App</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2014-11-30T15:30:59Z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